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58" r:id="rId5"/>
    <p:sldId id="264" r:id="rId6"/>
    <p:sldId id="265" r:id="rId7"/>
    <p:sldId id="266" r:id="rId8"/>
    <p:sldId id="267" r:id="rId9"/>
    <p:sldId id="259" r:id="rId10"/>
    <p:sldId id="260" r:id="rId11"/>
    <p:sldId id="262" r:id="rId12"/>
    <p:sldId id="268" r:id="rId13"/>
    <p:sldId id="269" r:id="rId14"/>
    <p:sldId id="263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34615" autoAdjust="0"/>
    <p:restoredTop sz="86380" autoAdjust="0"/>
  </p:normalViewPr>
  <p:slideViewPr>
    <p:cSldViewPr>
      <p:cViewPr varScale="1">
        <p:scale>
          <a:sx n="59" d="100"/>
          <a:sy n="59" d="100"/>
        </p:scale>
        <p:origin x="-342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01.01.2009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01.01.2009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01.01.2009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01.01.2009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01.01.2009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01.01.2009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01.01.2009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01.01.2009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01.01.2009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hyperlink" Target="https://ru.wikipedia.org/wiki/%D0%9B%D0%B0%D1%82%D0%B8%D0%BD%D1%81%D0%BA%D0%B8%D0%B9_%D1%8F%D0%B7%D1%8B%D0%BA" TargetMode="External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артинки по запросу растения зернобобовых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1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8823"/>
            <a:ext cx="9144000" cy="6849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8662" y="3429000"/>
            <a:ext cx="7772400" cy="1827634"/>
          </a:xfrm>
        </p:spPr>
        <p:txBody>
          <a:bodyPr>
            <a:noAutofit/>
          </a:bodyPr>
          <a:lstStyle/>
          <a:p>
            <a:pPr algn="ctr"/>
            <a:r>
              <a:rPr lang="ru-RU" sz="6000" b="1" dirty="0" smtClean="0">
                <a:solidFill>
                  <a:srgbClr val="0033CC"/>
                </a:solidFill>
              </a:rPr>
              <a:t>Лекция </a:t>
            </a:r>
            <a:r>
              <a:rPr lang="ru-RU" sz="6000" b="1" smtClean="0">
                <a:solidFill>
                  <a:srgbClr val="0033CC"/>
                </a:solidFill>
              </a:rPr>
              <a:t>№ 6 </a:t>
            </a:r>
            <a:r>
              <a:rPr lang="ru-RU" sz="6000" b="1" dirty="0" smtClean="0">
                <a:solidFill>
                  <a:srgbClr val="0033CC"/>
                </a:solidFill>
              </a:rPr>
              <a:t/>
            </a:r>
            <a:br>
              <a:rPr lang="ru-RU" sz="6000" b="1" dirty="0" smtClean="0">
                <a:solidFill>
                  <a:srgbClr val="0033CC"/>
                </a:solidFill>
              </a:rPr>
            </a:br>
            <a:r>
              <a:rPr lang="ru-RU" sz="6000" b="1" dirty="0" smtClean="0">
                <a:solidFill>
                  <a:srgbClr val="0033CC"/>
                </a:solidFill>
              </a:rPr>
              <a:t>Общая характеристика зернобобовых культур</a:t>
            </a:r>
            <a:endParaRPr lang="ru-RU" sz="6000" b="1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200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Скругленный прямоугольник 191"/>
          <p:cNvSpPr/>
          <p:nvPr/>
        </p:nvSpPr>
        <p:spPr>
          <a:xfrm>
            <a:off x="357158" y="214290"/>
            <a:ext cx="8572560" cy="9144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33CC"/>
                </a:solidFill>
              </a:rPr>
              <a:t>Биологические особенности зернобобовых культур</a:t>
            </a:r>
          </a:p>
          <a:p>
            <a:pPr algn="ctr"/>
            <a:endParaRPr lang="ru-RU" dirty="0"/>
          </a:p>
        </p:txBody>
      </p:sp>
      <p:sp>
        <p:nvSpPr>
          <p:cNvPr id="195" name="Заголовок 1"/>
          <p:cNvSpPr>
            <a:spLocks noGrp="1"/>
          </p:cNvSpPr>
          <p:nvPr>
            <p:ph type="title"/>
          </p:nvPr>
        </p:nvSpPr>
        <p:spPr>
          <a:xfrm>
            <a:off x="857224" y="1142984"/>
            <a:ext cx="7396162" cy="714372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33CC"/>
                </a:solidFill>
              </a:rPr>
              <a:t>По отношению к длине дня</a:t>
            </a:r>
            <a:endParaRPr lang="ru-RU" b="1" dirty="0">
              <a:solidFill>
                <a:srgbClr val="0033CC"/>
              </a:solidFill>
            </a:endParaRPr>
          </a:p>
        </p:txBody>
      </p:sp>
      <p:sp>
        <p:nvSpPr>
          <p:cNvPr id="196" name="Стрелка вниз 195"/>
          <p:cNvSpPr/>
          <p:nvPr/>
        </p:nvSpPr>
        <p:spPr>
          <a:xfrm rot="1939331">
            <a:off x="2660409" y="1858208"/>
            <a:ext cx="484632" cy="73934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7" name="Стрелка вниз 196"/>
          <p:cNvSpPr/>
          <p:nvPr/>
        </p:nvSpPr>
        <p:spPr>
          <a:xfrm rot="19540488">
            <a:off x="5794940" y="1791347"/>
            <a:ext cx="484632" cy="6865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8" name="Заголовок 1"/>
          <p:cNvSpPr txBox="1">
            <a:spLocks/>
          </p:cNvSpPr>
          <p:nvPr/>
        </p:nvSpPr>
        <p:spPr>
          <a:xfrm>
            <a:off x="928662" y="2571744"/>
            <a:ext cx="2571768" cy="571496"/>
          </a:xfrm>
          <a:prstGeom prst="rect">
            <a:avLst/>
          </a:prstGeom>
        </p:spPr>
        <p:txBody>
          <a:bodyPr vert="horz" anchor="b">
            <a:normAutofit fontScale="62500" lnSpcReduction="20000"/>
          </a:bodyPr>
          <a:lstStyle/>
          <a:p>
            <a:pPr lvl="0" algn="ctr">
              <a:spcBef>
                <a:spcPct val="0"/>
              </a:spcBef>
            </a:pPr>
            <a:r>
              <a:rPr kumimoji="0" lang="ru-RU" sz="3000" b="1" i="0" u="none" strike="noStrike" kern="1200" cap="small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Короткодневные – </a:t>
            </a:r>
            <a:r>
              <a:rPr kumimoji="0" lang="ru-RU" sz="1900" b="1" i="0" u="none" strike="noStrike" kern="1200" cap="small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соя фасоль</a:t>
            </a:r>
            <a:endParaRPr kumimoji="0" lang="ru-RU" sz="1900" b="1" i="0" u="none" strike="noStrike" kern="1200" cap="small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99" name="Заголовок 1"/>
          <p:cNvSpPr txBox="1">
            <a:spLocks/>
          </p:cNvSpPr>
          <p:nvPr/>
        </p:nvSpPr>
        <p:spPr>
          <a:xfrm>
            <a:off x="5429256" y="2428868"/>
            <a:ext cx="3000396" cy="857256"/>
          </a:xfrm>
          <a:prstGeom prst="rect">
            <a:avLst/>
          </a:prstGeom>
        </p:spPr>
        <p:txBody>
          <a:bodyPr vert="horz" anchor="b">
            <a:normAutofit fontScale="25000" lnSpcReduction="20000"/>
          </a:bodyPr>
          <a:lstStyle/>
          <a:p>
            <a:pPr algn="ctr">
              <a:spcBef>
                <a:spcPct val="0"/>
              </a:spcBef>
            </a:pPr>
            <a:r>
              <a:rPr lang="ru-RU" sz="7200" b="1" cap="small" dirty="0" smtClean="0">
                <a:solidFill>
                  <a:srgbClr val="0033CC"/>
                </a:solidFill>
                <a:latin typeface="+mj-lt"/>
                <a:ea typeface="+mj-ea"/>
                <a:cs typeface="+mj-cs"/>
              </a:rPr>
              <a:t>Длиннодневные -  </a:t>
            </a:r>
            <a:r>
              <a:rPr lang="ru-RU" sz="4800" b="1" cap="small" dirty="0" smtClean="0">
                <a:solidFill>
                  <a:srgbClr val="0033CC"/>
                </a:solidFill>
                <a:latin typeface="+mj-lt"/>
                <a:ea typeface="+mj-ea"/>
                <a:cs typeface="+mj-cs"/>
              </a:rPr>
              <a:t>горох, нут, люпин, бобы, чина, чечевица</a:t>
            </a:r>
          </a:p>
          <a:p>
            <a:pPr algn="ctr">
              <a:spcBef>
                <a:spcPct val="0"/>
              </a:spcBef>
            </a:pPr>
            <a:r>
              <a:rPr kumimoji="0" lang="ru-RU" sz="4800" b="1" i="0" u="none" strike="noStrike" kern="1200" cap="small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– </a:t>
            </a:r>
            <a:endParaRPr kumimoji="0" lang="ru-RU" sz="4800" b="1" i="0" u="none" strike="noStrike" kern="1200" cap="small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213" name="Picture 189" descr="Биологические особенности зернобобовых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857628"/>
            <a:ext cx="8358246" cy="2910675"/>
          </a:xfrm>
          <a:prstGeom prst="rect">
            <a:avLst/>
          </a:prstGeom>
          <a:noFill/>
        </p:spPr>
      </p:pic>
      <p:sp>
        <p:nvSpPr>
          <p:cNvPr id="201" name="Заголовок 1"/>
          <p:cNvSpPr txBox="1">
            <a:spLocks/>
          </p:cNvSpPr>
          <p:nvPr/>
        </p:nvSpPr>
        <p:spPr>
          <a:xfrm>
            <a:off x="857224" y="3143248"/>
            <a:ext cx="7396162" cy="71437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1200" cap="small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По отношению к температуре</a:t>
            </a:r>
            <a:endParaRPr kumimoji="0" lang="ru-RU" sz="3000" b="1" i="0" u="none" strike="noStrike" kern="1200" cap="small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7158" y="1214422"/>
            <a:ext cx="828680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33CC"/>
                </a:solidFill>
              </a:rPr>
              <a:t>Все зернобобовые являются влаголюбивыми. Среди зернобобовых засухоустойчивыми являются нут и чина. У чечевицы, гороха и фасоли встречаются сорта более засухоустойчивые. Оптимальная влажность почвы для всех культур, обеспечивающая самую активную </a:t>
            </a:r>
            <a:r>
              <a:rPr lang="ru-RU" dirty="0" err="1" smtClean="0">
                <a:solidFill>
                  <a:srgbClr val="0033CC"/>
                </a:solidFill>
              </a:rPr>
              <a:t>азотфиксацию</a:t>
            </a:r>
            <a:r>
              <a:rPr lang="ru-RU" dirty="0" smtClean="0">
                <a:solidFill>
                  <a:srgbClr val="0033CC"/>
                </a:solidFill>
              </a:rPr>
              <a:t> и высокий урожай - это 100% НВ до влажности разрыва капилляров (60% НВ).</a:t>
            </a:r>
            <a:br>
              <a:rPr lang="ru-RU" dirty="0" smtClean="0">
                <a:solidFill>
                  <a:srgbClr val="0033CC"/>
                </a:solidFill>
              </a:rPr>
            </a:br>
            <a:endParaRPr lang="ru-RU" dirty="0">
              <a:solidFill>
                <a:srgbClr val="0033CC"/>
              </a:solidFill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714348" y="428604"/>
            <a:ext cx="7396162" cy="714372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33CC"/>
                </a:solidFill>
              </a:rPr>
              <a:t>По отношению к влаге</a:t>
            </a:r>
            <a:endParaRPr lang="ru-RU" b="1" dirty="0">
              <a:solidFill>
                <a:srgbClr val="0033CC"/>
              </a:solidFill>
            </a:endParaRPr>
          </a:p>
        </p:txBody>
      </p:sp>
      <p:pic>
        <p:nvPicPr>
          <p:cNvPr id="19458" name="Picture 2" descr="Биологические особенности зернобобовых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023995"/>
            <a:ext cx="8929718" cy="2834005"/>
          </a:xfrm>
          <a:prstGeom prst="rect">
            <a:avLst/>
          </a:prstGeom>
          <a:noFill/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571472" y="3286124"/>
            <a:ext cx="7396162" cy="714372"/>
          </a:xfrm>
          <a:prstGeom prst="rect">
            <a:avLst/>
          </a:prstGeom>
        </p:spPr>
        <p:txBody>
          <a:bodyPr vert="horz" anchor="b">
            <a:normAutofit fontScale="85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1200" cap="small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По отношению к элементам питания</a:t>
            </a:r>
            <a:endParaRPr kumimoji="0" lang="ru-RU" sz="3000" b="1" i="0" u="none" strike="noStrike" kern="1200" cap="small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Содержимое 2"/>
          <p:cNvSpPr>
            <a:spLocks noGrp="1"/>
          </p:cNvSpPr>
          <p:nvPr>
            <p:ph idx="1"/>
          </p:nvPr>
        </p:nvSpPr>
        <p:spPr>
          <a:xfrm>
            <a:off x="304800" y="285750"/>
            <a:ext cx="8686800" cy="5794375"/>
          </a:xfrm>
        </p:spPr>
        <p:txBody>
          <a:bodyPr/>
          <a:lstStyle/>
          <a:p>
            <a:pPr algn="ctr"/>
            <a:r>
              <a:rPr lang="ru-RU" sz="2800" smtClean="0">
                <a:solidFill>
                  <a:srgbClr val="483BAB"/>
                </a:solidFill>
                <a:latin typeface="Times New Roman" pitchFamily="18" charset="0"/>
                <a:cs typeface="Times New Roman" pitchFamily="18" charset="0"/>
              </a:rPr>
              <a:t>Большинство видов </a:t>
            </a:r>
            <a:r>
              <a:rPr lang="ru-RU" sz="2800" b="1" smtClean="0">
                <a:solidFill>
                  <a:srgbClr val="483BAB"/>
                </a:solidFill>
                <a:latin typeface="Times New Roman" pitchFamily="18" charset="0"/>
                <a:cs typeface="Times New Roman" pitchFamily="18" charset="0"/>
              </a:rPr>
              <a:t>зернобобовых возделывается в умеренных широтах при температурах от 10 до 30 </a:t>
            </a:r>
            <a:r>
              <a:rPr lang="ru-RU" sz="2800" b="1" baseline="30000" smtClean="0">
                <a:solidFill>
                  <a:srgbClr val="483BAB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800" b="1" smtClean="0">
                <a:solidFill>
                  <a:srgbClr val="483BAB"/>
                </a:solidFill>
                <a:latin typeface="Times New Roman" pitchFamily="18" charset="0"/>
                <a:cs typeface="Times New Roman" pitchFamily="18" charset="0"/>
              </a:rPr>
              <a:t>С.</a:t>
            </a:r>
            <a:r>
              <a:rPr lang="ru-RU" sz="2800" smtClean="0">
                <a:solidFill>
                  <a:srgbClr val="483BAB"/>
                </a:solidFill>
                <a:latin typeface="Times New Roman" pitchFamily="18" charset="0"/>
                <a:cs typeface="Times New Roman" pitchFamily="18" charset="0"/>
              </a:rPr>
              <a:t> Минимальные температуры для прорастания очень низкие, в среднем 1-4 </a:t>
            </a:r>
            <a:r>
              <a:rPr lang="ru-RU" sz="2800" baseline="30000" smtClean="0">
                <a:solidFill>
                  <a:srgbClr val="483BAB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800" smtClean="0">
                <a:solidFill>
                  <a:srgbClr val="483BAB"/>
                </a:solidFill>
                <a:latin typeface="Times New Roman" pitchFamily="18" charset="0"/>
                <a:cs typeface="Times New Roman" pitchFamily="18" charset="0"/>
              </a:rPr>
              <a:t>С, за исключением сои и фасоли, которые требуют более высоких температур от 7 до 10 </a:t>
            </a:r>
            <a:r>
              <a:rPr lang="ru-RU" sz="2800" baseline="30000" smtClean="0">
                <a:solidFill>
                  <a:srgbClr val="483BAB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800" smtClean="0">
                <a:solidFill>
                  <a:srgbClr val="483BAB"/>
                </a:solidFill>
                <a:latin typeface="Times New Roman" pitchFamily="18" charset="0"/>
                <a:cs typeface="Times New Roman" pitchFamily="18" charset="0"/>
              </a:rPr>
              <a:t>С.</a:t>
            </a:r>
          </a:p>
          <a:p>
            <a:pPr algn="ctr"/>
            <a:r>
              <a:rPr lang="ru-RU" sz="2800" smtClean="0">
                <a:solidFill>
                  <a:srgbClr val="483BAB"/>
                </a:solidFill>
                <a:latin typeface="Times New Roman" pitchFamily="18" charset="0"/>
                <a:cs typeface="Times New Roman" pitchFamily="18" charset="0"/>
              </a:rPr>
              <a:t>Зернобобовые устойчивы в период прорастания к низким температурам. Переносят понижение до 3-8 градусов ниже нуля. Оптимальные температуры в период цветения от от 10 до 16, плодоношения от 16 до 24 градусов, у сои до 28 </a:t>
            </a:r>
            <a:r>
              <a:rPr lang="ru-RU" sz="2800" baseline="30000" smtClean="0">
                <a:solidFill>
                  <a:srgbClr val="483BAB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800" smtClean="0">
                <a:solidFill>
                  <a:srgbClr val="483BAB"/>
                </a:solidFill>
                <a:latin typeface="Times New Roman" pitchFamily="18" charset="0"/>
                <a:cs typeface="Times New Roman" pitchFamily="18" charset="0"/>
              </a:rPr>
              <a:t>С. </a:t>
            </a:r>
          </a:p>
          <a:p>
            <a:pPr algn="ctr"/>
            <a:r>
              <a:rPr lang="ru-RU" sz="2800" smtClean="0">
                <a:solidFill>
                  <a:srgbClr val="483BAB"/>
                </a:solidFill>
                <a:latin typeface="Times New Roman" pitchFamily="18" charset="0"/>
                <a:cs typeface="Times New Roman" pitchFamily="18" charset="0"/>
              </a:rPr>
              <a:t>Сумма активных температур от 1100 до 1900, у сои от 1700 до 3200 </a:t>
            </a:r>
            <a:r>
              <a:rPr lang="ru-RU" sz="2800" baseline="30000" smtClean="0">
                <a:solidFill>
                  <a:srgbClr val="483BAB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800" smtClean="0">
                <a:solidFill>
                  <a:srgbClr val="483BAB"/>
                </a:solidFill>
                <a:latin typeface="Times New Roman" pitchFamily="18" charset="0"/>
                <a:cs typeface="Times New Roman" pitchFamily="18" charset="0"/>
              </a:rPr>
              <a:t>С.</a:t>
            </a:r>
          </a:p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xmlns="" val="3166892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Содержимое 2"/>
          <p:cNvSpPr>
            <a:spLocks noGrp="1"/>
          </p:cNvSpPr>
          <p:nvPr>
            <p:ph idx="1"/>
          </p:nvPr>
        </p:nvSpPr>
        <p:spPr>
          <a:xfrm>
            <a:off x="214313" y="928688"/>
            <a:ext cx="8686800" cy="5143500"/>
          </a:xfrm>
        </p:spPr>
        <p:txBody>
          <a:bodyPr/>
          <a:lstStyle/>
          <a:p>
            <a:pPr algn="ctr"/>
            <a:r>
              <a:rPr lang="ru-RU" b="1" smtClean="0">
                <a:solidFill>
                  <a:srgbClr val="483BAB"/>
                </a:solidFill>
                <a:latin typeface="Times New Roman" pitchFamily="18" charset="0"/>
                <a:cs typeface="Times New Roman" pitchFamily="18" charset="0"/>
              </a:rPr>
              <a:t>Для набухания семян и прорастания зернобобовые требуют много воды. Транспирационные коэффициенты у зернобобовых выше, чем у зерновых.</a:t>
            </a:r>
            <a:r>
              <a:rPr lang="ru-RU" smtClean="0">
                <a:solidFill>
                  <a:srgbClr val="483BAB"/>
                </a:solidFill>
                <a:latin typeface="Times New Roman" pitchFamily="18" charset="0"/>
                <a:cs typeface="Times New Roman" pitchFamily="18" charset="0"/>
              </a:rPr>
              <a:t> Однако среди них есть достаточно засухоустойчивые виды. К ним относятся чина, нут. </a:t>
            </a:r>
            <a:r>
              <a:rPr lang="ru-RU" b="1" smtClean="0">
                <a:solidFill>
                  <a:srgbClr val="483BAB"/>
                </a:solidFill>
                <a:latin typeface="Times New Roman" pitchFamily="18" charset="0"/>
                <a:cs typeface="Times New Roman" pitchFamily="18" charset="0"/>
              </a:rPr>
              <a:t>Зернобобовые хуже зерновых используют весенние запасы влаги в почве и ранневесенние осадки, ввиду медленных темпов первоначального роста и развития</a:t>
            </a:r>
            <a:r>
              <a:rPr lang="ru-RU" smtClean="0">
                <a:solidFill>
                  <a:srgbClr val="483BAB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2800" smtClean="0">
              <a:solidFill>
                <a:srgbClr val="483BAB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xmlns="" val="713502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ordArt 6"/>
          <p:cNvSpPr>
            <a:spLocks noChangeArrowheads="1" noChangeShapeType="1" noTextEdit="1"/>
          </p:cNvSpPr>
          <p:nvPr/>
        </p:nvSpPr>
        <p:spPr bwMode="auto">
          <a:xfrm>
            <a:off x="571472" y="2000240"/>
            <a:ext cx="7858180" cy="314327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Лекция окончена, </a:t>
            </a:r>
            <a:endParaRPr lang="ru-RU" sz="3600" kern="10" dirty="0" smtClean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FF00FF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  <a:p>
            <a:pPr algn="ctr"/>
            <a:r>
              <a:rPr lang="ru-RU" sz="36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благодарю </a:t>
            </a:r>
            <a:r>
              <a:rPr lang="ru-RU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за внимание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растения горох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1525" y="430127"/>
            <a:ext cx="2671113" cy="1617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6" descr="Картинки по запросу фото растения ну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5" name="AutoShape 8" descr="Картинки по запросу фото растения нут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1034" name="Picture 10" descr="http://bestsadogorod.ru/wp-content/uploads/2014/04/kak-vyrashhivat-nut-chinu-i-soyu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7975" y="2481076"/>
            <a:ext cx="2634664" cy="1740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www.vitusltd.ru/V-images/hin00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54720" y="2477790"/>
            <a:ext cx="2544298" cy="1714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14" descr="Картинки по запросу фото растения чечевицы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7" name="AutoShape 16" descr="Картинки по запросу фото растения чечевицы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" name="AutoShape 18" descr="Картинки по запросу фото растения чечевицы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1044" name="Picture 20" descr="http://www.floraprice.ru/v2/wp-content/uploads/2009/07/125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47181" y="461601"/>
            <a:ext cx="2388338" cy="1602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ttp://www.tunnel.ru/i/post/350346/3503461623/2063710966/at72746324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95273" y="2481076"/>
            <a:ext cx="2396360" cy="1668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https://encrypted-tbn0.gstatic.com/images?q=tbn:ANd9GcSKRgVHn9AjWGo0q-kfENyPcsS2MSy339L-fPNzwO1kO5PUMKn68w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54696"/>
            <a:ext cx="2551154" cy="1602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http://www.plantarium.ru/dat/plants/5/525/198525_09564209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725145"/>
            <a:ext cx="2468367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http://www.agroyoumis.eu/wp-content/uploads/2011/04/wellgrown_soya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9565" y="4581128"/>
            <a:ext cx="2751857" cy="1835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http://foodruss.ru/information/uploads/posts/2012-03/1332767285_zernobobovye-kultury-i-produkty-ih-obrabotki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725145"/>
            <a:ext cx="2584878" cy="1724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307975" y="2065787"/>
            <a:ext cx="2634664" cy="36004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 dirty="0">
                <a:solidFill>
                  <a:srgbClr val="0033CC"/>
                </a:solidFill>
              </a:rPr>
              <a:t>Горо́х</a:t>
            </a:r>
            <a:r>
              <a:rPr lang="vi-VN" sz="1600" dirty="0">
                <a:solidFill>
                  <a:srgbClr val="0033CC"/>
                </a:solidFill>
              </a:rPr>
              <a:t> (</a:t>
            </a:r>
            <a:r>
              <a:rPr lang="vi-VN" sz="1600" dirty="0">
                <a:solidFill>
                  <a:srgbClr val="0033CC"/>
                </a:solidFill>
                <a:hlinkClick r:id="rId11" tooltip="Латинский язык"/>
              </a:rPr>
              <a:t>лат.</a:t>
            </a:r>
            <a:r>
              <a:rPr lang="vi-VN" sz="1600" dirty="0">
                <a:solidFill>
                  <a:srgbClr val="0033CC"/>
                </a:solidFill>
              </a:rPr>
              <a:t> </a:t>
            </a:r>
            <a:r>
              <a:rPr lang="en-US" sz="1600" i="1" dirty="0" err="1">
                <a:solidFill>
                  <a:srgbClr val="0033CC"/>
                </a:solidFill>
              </a:rPr>
              <a:t>Písum</a:t>
            </a:r>
            <a:r>
              <a:rPr lang="en-US" sz="1600" dirty="0">
                <a:solidFill>
                  <a:srgbClr val="0033CC"/>
                </a:solidFill>
              </a:rPr>
              <a:t>) </a:t>
            </a:r>
            <a:endParaRPr lang="ru-RU" sz="1600" dirty="0">
              <a:solidFill>
                <a:srgbClr val="0033CC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264354" y="2072072"/>
            <a:ext cx="2634664" cy="36004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 dirty="0">
                <a:solidFill>
                  <a:srgbClr val="0033CC"/>
                </a:solidFill>
              </a:rPr>
              <a:t>Ара́хис</a:t>
            </a:r>
            <a:r>
              <a:rPr lang="vi-VN" sz="1600" dirty="0">
                <a:solidFill>
                  <a:srgbClr val="0033CC"/>
                </a:solidFill>
              </a:rPr>
              <a:t> (</a:t>
            </a:r>
            <a:r>
              <a:rPr lang="vi-VN" sz="1600" dirty="0">
                <a:solidFill>
                  <a:srgbClr val="0033CC"/>
                </a:solidFill>
                <a:hlinkClick r:id="rId11" tooltip="Латинский язык"/>
              </a:rPr>
              <a:t>лат.</a:t>
            </a:r>
            <a:r>
              <a:rPr lang="vi-VN" sz="1600" dirty="0">
                <a:solidFill>
                  <a:srgbClr val="0033CC"/>
                </a:solidFill>
              </a:rPr>
              <a:t> </a:t>
            </a:r>
            <a:r>
              <a:rPr lang="en-US" sz="1600" i="1" dirty="0" err="1">
                <a:solidFill>
                  <a:srgbClr val="0033CC"/>
                </a:solidFill>
              </a:rPr>
              <a:t>Arachis</a:t>
            </a:r>
            <a:r>
              <a:rPr lang="en-US" sz="1600" dirty="0">
                <a:solidFill>
                  <a:srgbClr val="0033CC"/>
                </a:solidFill>
              </a:rPr>
              <a:t>)</a:t>
            </a:r>
            <a:endParaRPr lang="ru-RU" sz="1600" dirty="0">
              <a:solidFill>
                <a:srgbClr val="0033CC"/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211732" y="2072072"/>
            <a:ext cx="2628835" cy="40900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33CC"/>
                </a:solidFill>
              </a:rPr>
              <a:t>Чечевица</a:t>
            </a:r>
          </a:p>
          <a:p>
            <a:pPr algn="ctr"/>
            <a:r>
              <a:rPr lang="ru-RU" sz="1600" dirty="0" smtClean="0">
                <a:solidFill>
                  <a:srgbClr val="0033CC"/>
                </a:solidFill>
              </a:rPr>
              <a:t>(</a:t>
            </a:r>
            <a:r>
              <a:rPr lang="ru-RU" sz="1600" u="sng" dirty="0" smtClean="0">
                <a:solidFill>
                  <a:srgbClr val="0033CC"/>
                </a:solidFill>
                <a:hlinkClick r:id="rId11" tooltip="Латинский язык"/>
              </a:rPr>
              <a:t>лат.</a:t>
            </a:r>
            <a:r>
              <a:rPr lang="ru-RU" sz="1600" dirty="0" smtClean="0">
                <a:solidFill>
                  <a:srgbClr val="0033CC"/>
                </a:solidFill>
              </a:rPr>
              <a:t> </a:t>
            </a:r>
            <a:r>
              <a:rPr lang="en-US" sz="1600" i="1" dirty="0" smtClean="0">
                <a:solidFill>
                  <a:srgbClr val="0033CC"/>
                </a:solidFill>
              </a:rPr>
              <a:t>Lens </a:t>
            </a:r>
            <a:r>
              <a:rPr lang="en-US" sz="1600" i="1" dirty="0" err="1" smtClean="0">
                <a:solidFill>
                  <a:srgbClr val="0033CC"/>
                </a:solidFill>
              </a:rPr>
              <a:t>culinaris</a:t>
            </a:r>
            <a:r>
              <a:rPr lang="en-US" sz="1600" dirty="0" smtClean="0">
                <a:solidFill>
                  <a:srgbClr val="0033CC"/>
                </a:solidFill>
              </a:rPr>
              <a:t>)</a:t>
            </a:r>
            <a:endParaRPr lang="ru-RU" sz="1600" dirty="0">
              <a:solidFill>
                <a:srgbClr val="0033CC"/>
              </a:solidFill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71525" y="4192118"/>
            <a:ext cx="2634664" cy="36004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33CC"/>
                </a:solidFill>
              </a:rPr>
              <a:t>Нут</a:t>
            </a:r>
            <a:r>
              <a:rPr lang="ru-RU" sz="1600" dirty="0" smtClean="0">
                <a:solidFill>
                  <a:srgbClr val="0033CC"/>
                </a:solidFill>
              </a:rPr>
              <a:t> (</a:t>
            </a:r>
            <a:r>
              <a:rPr lang="ru-RU" sz="1600" u="sng" dirty="0" smtClean="0">
                <a:solidFill>
                  <a:srgbClr val="0033CC"/>
                </a:solidFill>
                <a:hlinkClick r:id="rId11" tooltip="Латинский язык"/>
              </a:rPr>
              <a:t>лат</a:t>
            </a:r>
            <a:r>
              <a:rPr lang="ru-RU" sz="1600" u="sng" dirty="0">
                <a:solidFill>
                  <a:srgbClr val="0033CC"/>
                </a:solidFill>
                <a:hlinkClick r:id="rId11" tooltip="Латинский язык"/>
              </a:rPr>
              <a:t>.</a:t>
            </a:r>
            <a:r>
              <a:rPr lang="ru-RU" sz="1600" dirty="0">
                <a:solidFill>
                  <a:srgbClr val="0033CC"/>
                </a:solidFill>
              </a:rPr>
              <a:t> </a:t>
            </a:r>
            <a:r>
              <a:rPr lang="en-US" sz="1600" i="1" dirty="0" err="1">
                <a:solidFill>
                  <a:srgbClr val="0033CC"/>
                </a:solidFill>
              </a:rPr>
              <a:t>Cicer</a:t>
            </a:r>
            <a:r>
              <a:rPr lang="en-US" sz="1600" i="1" dirty="0">
                <a:solidFill>
                  <a:srgbClr val="0033CC"/>
                </a:solidFill>
              </a:rPr>
              <a:t> </a:t>
            </a:r>
            <a:r>
              <a:rPr lang="en-US" sz="1600" i="1" dirty="0" err="1">
                <a:solidFill>
                  <a:srgbClr val="0033CC"/>
                </a:solidFill>
              </a:rPr>
              <a:t>arietinum</a:t>
            </a:r>
            <a:r>
              <a:rPr lang="en-US" sz="1600" dirty="0">
                <a:solidFill>
                  <a:srgbClr val="0033CC"/>
                </a:solidFill>
              </a:rPr>
              <a:t>)</a:t>
            </a:r>
            <a:r>
              <a:rPr lang="en-US" sz="1600" dirty="0"/>
              <a:t> </a:t>
            </a:r>
            <a:endParaRPr lang="ru-RU" sz="1600" dirty="0">
              <a:solidFill>
                <a:srgbClr val="0033CC"/>
              </a:solidFill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3249975" y="4211928"/>
            <a:ext cx="2753787" cy="36004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 dirty="0">
                <a:solidFill>
                  <a:srgbClr val="0033CC"/>
                </a:solidFill>
              </a:rPr>
              <a:t>Чи́на</a:t>
            </a:r>
            <a:r>
              <a:rPr lang="vi-VN" sz="1600" dirty="0">
                <a:solidFill>
                  <a:srgbClr val="0033CC"/>
                </a:solidFill>
              </a:rPr>
              <a:t> (</a:t>
            </a:r>
            <a:r>
              <a:rPr lang="vi-VN" sz="1600" dirty="0">
                <a:solidFill>
                  <a:srgbClr val="0033CC"/>
                </a:solidFill>
                <a:hlinkClick r:id="rId11" tooltip="Латинский язык"/>
              </a:rPr>
              <a:t>лат.</a:t>
            </a:r>
            <a:r>
              <a:rPr lang="vi-VN" sz="1600" dirty="0">
                <a:solidFill>
                  <a:srgbClr val="0033CC"/>
                </a:solidFill>
              </a:rPr>
              <a:t> </a:t>
            </a:r>
            <a:r>
              <a:rPr lang="en-US" sz="1600" i="1" dirty="0" err="1">
                <a:solidFill>
                  <a:srgbClr val="0033CC"/>
                </a:solidFill>
              </a:rPr>
              <a:t>Láthyrus</a:t>
            </a:r>
            <a:r>
              <a:rPr lang="en-US" sz="1600" dirty="0">
                <a:solidFill>
                  <a:srgbClr val="0033CC"/>
                </a:solidFill>
              </a:rPr>
              <a:t>)</a:t>
            </a:r>
            <a:r>
              <a:rPr lang="en-US" dirty="0">
                <a:solidFill>
                  <a:srgbClr val="0033CC"/>
                </a:solidFill>
              </a:rPr>
              <a:t> </a:t>
            </a:r>
            <a:endParaRPr lang="ru-RU" dirty="0">
              <a:solidFill>
                <a:srgbClr val="0033CC"/>
              </a:solidFill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6211733" y="4221088"/>
            <a:ext cx="2634664" cy="36004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 dirty="0">
                <a:solidFill>
                  <a:srgbClr val="0033CC"/>
                </a:solidFill>
              </a:rPr>
              <a:t>Люпи́н</a:t>
            </a:r>
            <a:r>
              <a:rPr lang="vi-VN" sz="1600" dirty="0">
                <a:solidFill>
                  <a:srgbClr val="0033CC"/>
                </a:solidFill>
              </a:rPr>
              <a:t> (</a:t>
            </a:r>
            <a:r>
              <a:rPr lang="vi-VN" sz="1600" dirty="0">
                <a:solidFill>
                  <a:srgbClr val="0033CC"/>
                </a:solidFill>
                <a:hlinkClick r:id="rId11" tooltip="Латинский язык"/>
              </a:rPr>
              <a:t>лат.</a:t>
            </a:r>
            <a:r>
              <a:rPr lang="vi-VN" sz="1600" dirty="0">
                <a:solidFill>
                  <a:srgbClr val="0033CC"/>
                </a:solidFill>
              </a:rPr>
              <a:t> </a:t>
            </a:r>
            <a:r>
              <a:rPr lang="en-US" sz="1600" i="1" dirty="0" err="1">
                <a:solidFill>
                  <a:srgbClr val="0033CC"/>
                </a:solidFill>
              </a:rPr>
              <a:t>Lupinus</a:t>
            </a:r>
            <a:r>
              <a:rPr lang="en-US" dirty="0">
                <a:solidFill>
                  <a:srgbClr val="0033CC"/>
                </a:solidFill>
              </a:rPr>
              <a:t>)</a:t>
            </a:r>
            <a:endParaRPr lang="ru-RU" dirty="0">
              <a:solidFill>
                <a:srgbClr val="0033CC"/>
              </a:solidFill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338161" y="6416164"/>
            <a:ext cx="2634664" cy="36004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 dirty="0">
                <a:solidFill>
                  <a:srgbClr val="0033CC"/>
                </a:solidFill>
              </a:rPr>
              <a:t>Со́я </a:t>
            </a:r>
            <a:r>
              <a:rPr lang="vi-VN" sz="1600" dirty="0">
                <a:solidFill>
                  <a:srgbClr val="0033CC"/>
                </a:solidFill>
              </a:rPr>
              <a:t> (</a:t>
            </a:r>
            <a:r>
              <a:rPr lang="vi-VN" sz="1600" dirty="0">
                <a:solidFill>
                  <a:srgbClr val="0033CC"/>
                </a:solidFill>
                <a:hlinkClick r:id="rId11" tooltip="Латинский язык"/>
              </a:rPr>
              <a:t>лат.</a:t>
            </a:r>
            <a:r>
              <a:rPr lang="vi-VN" sz="1600" dirty="0">
                <a:solidFill>
                  <a:srgbClr val="0033CC"/>
                </a:solidFill>
              </a:rPr>
              <a:t> </a:t>
            </a:r>
            <a:r>
              <a:rPr lang="en-US" sz="1600" i="1" dirty="0">
                <a:solidFill>
                  <a:srgbClr val="0033CC"/>
                </a:solidFill>
              </a:rPr>
              <a:t>Glycine max</a:t>
            </a:r>
            <a:r>
              <a:rPr lang="en-US" sz="1600" dirty="0">
                <a:solidFill>
                  <a:srgbClr val="0033CC"/>
                </a:solidFill>
              </a:rPr>
              <a:t>)</a:t>
            </a:r>
            <a:r>
              <a:rPr lang="en-US" sz="1600" dirty="0"/>
              <a:t> </a:t>
            </a:r>
            <a:endParaRPr lang="ru-RU" sz="1600" dirty="0">
              <a:solidFill>
                <a:srgbClr val="0033CC"/>
              </a:solidFill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6247181" y="6416164"/>
            <a:ext cx="2789316" cy="44183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 </a:t>
            </a:r>
            <a:r>
              <a:rPr lang="ru-RU" sz="1600" b="1" dirty="0">
                <a:solidFill>
                  <a:srgbClr val="0033CC"/>
                </a:solidFill>
              </a:rPr>
              <a:t>Бобы </a:t>
            </a:r>
            <a:r>
              <a:rPr lang="ru-RU" sz="1600" b="1" dirty="0" smtClean="0">
                <a:solidFill>
                  <a:srgbClr val="0033CC"/>
                </a:solidFill>
              </a:rPr>
              <a:t>кормовые</a:t>
            </a:r>
          </a:p>
          <a:p>
            <a:pPr algn="ctr"/>
            <a:r>
              <a:rPr lang="ru-RU" sz="1600" b="1" dirty="0" smtClean="0">
                <a:solidFill>
                  <a:srgbClr val="0033CC"/>
                </a:solidFill>
              </a:rPr>
              <a:t> </a:t>
            </a:r>
            <a:r>
              <a:rPr lang="ru-RU" sz="1600" dirty="0">
                <a:solidFill>
                  <a:srgbClr val="0033CC"/>
                </a:solidFill>
              </a:rPr>
              <a:t>(</a:t>
            </a:r>
            <a:r>
              <a:rPr lang="en-US" sz="1600" dirty="0" err="1">
                <a:solidFill>
                  <a:srgbClr val="0033CC"/>
                </a:solidFill>
              </a:rPr>
              <a:t>Faba</a:t>
            </a:r>
            <a:r>
              <a:rPr lang="en-US" sz="1600" dirty="0">
                <a:solidFill>
                  <a:srgbClr val="0033CC"/>
                </a:solidFill>
              </a:rPr>
              <a:t> vulgaris </a:t>
            </a:r>
            <a:r>
              <a:rPr lang="en-US" sz="1600" dirty="0" err="1">
                <a:solidFill>
                  <a:srgbClr val="0033CC"/>
                </a:solidFill>
              </a:rPr>
              <a:t>Moench</a:t>
            </a:r>
            <a:r>
              <a:rPr lang="en-US" sz="1600" dirty="0">
                <a:solidFill>
                  <a:srgbClr val="0033CC"/>
                </a:solidFill>
              </a:rPr>
              <a:t>)</a:t>
            </a:r>
            <a:endParaRPr lang="ru-RU" sz="1600" dirty="0">
              <a:solidFill>
                <a:srgbClr val="0033CC"/>
              </a:solidFill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3440966" y="6494720"/>
            <a:ext cx="2634664" cy="36004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 </a:t>
            </a:r>
            <a:r>
              <a:rPr lang="ru-RU" b="1" dirty="0">
                <a:solidFill>
                  <a:srgbClr val="0033CC"/>
                </a:solidFill>
              </a:rPr>
              <a:t>Бобовые </a:t>
            </a:r>
            <a:r>
              <a:rPr lang="ru-RU" dirty="0">
                <a:solidFill>
                  <a:srgbClr val="0033CC"/>
                </a:solidFill>
              </a:rPr>
              <a:t>(</a:t>
            </a:r>
            <a:r>
              <a:rPr lang="en-US" dirty="0" err="1">
                <a:solidFill>
                  <a:srgbClr val="0033CC"/>
                </a:solidFill>
              </a:rPr>
              <a:t>Fabaceae</a:t>
            </a:r>
            <a:r>
              <a:rPr lang="en-US" dirty="0">
                <a:solidFill>
                  <a:srgbClr val="0033CC"/>
                </a:solidFill>
              </a:rPr>
              <a:t>) </a:t>
            </a:r>
            <a:endParaRPr lang="ru-RU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98963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14282" y="357166"/>
            <a:ext cx="8501122" cy="9144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33CC"/>
                </a:solidFill>
              </a:rPr>
              <a:t>Значение зернобобовых культур</a:t>
            </a:r>
            <a:endParaRPr lang="ru-RU" sz="3200" b="1" dirty="0">
              <a:solidFill>
                <a:srgbClr val="0033CC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14282" y="1643050"/>
            <a:ext cx="8501122" cy="85725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33CC"/>
                </a:solidFill>
              </a:rPr>
              <a:t>Пищевое значение </a:t>
            </a:r>
            <a:r>
              <a:rPr lang="ru-RU" sz="3200" b="1" dirty="0" smtClean="0">
                <a:solidFill>
                  <a:srgbClr val="0033CC"/>
                </a:solidFill>
              </a:rPr>
              <a:t>- </a:t>
            </a:r>
            <a:r>
              <a:rPr lang="ru-RU" dirty="0" smtClean="0">
                <a:solidFill>
                  <a:srgbClr val="0033CC"/>
                </a:solidFill>
              </a:rPr>
              <a:t>горох посевной, фасоль обыкновенная, соя, чечевица </a:t>
            </a:r>
            <a:r>
              <a:rPr lang="ru-RU" dirty="0" err="1" smtClean="0">
                <a:solidFill>
                  <a:srgbClr val="0033CC"/>
                </a:solidFill>
              </a:rPr>
              <a:t>крупносемянная</a:t>
            </a:r>
            <a:endParaRPr lang="ru-RU" b="1" dirty="0">
              <a:solidFill>
                <a:srgbClr val="0033CC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14282" y="2786058"/>
            <a:ext cx="8501122" cy="142876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33CC"/>
                </a:solidFill>
              </a:rPr>
              <a:t>Кормовое значение </a:t>
            </a:r>
            <a:r>
              <a:rPr lang="ru-RU" sz="3200" b="1" dirty="0" smtClean="0">
                <a:solidFill>
                  <a:srgbClr val="0033CC"/>
                </a:solidFill>
              </a:rPr>
              <a:t>-</a:t>
            </a:r>
            <a:r>
              <a:rPr lang="ru-RU" dirty="0" smtClean="0">
                <a:solidFill>
                  <a:srgbClr val="0033CC"/>
                </a:solidFill>
              </a:rPr>
              <a:t>горох, соя, кормовые бобы, чина, нут, безалкалоидные сорта люпина используется для приготовления высокобелковых концентрированных кормов для животных. В 1 кг зерна этих культур содержится до 1,1-1,3 к.ед. и до 170-250 г белка.</a:t>
            </a:r>
            <a:endParaRPr lang="ru-RU" b="1" dirty="0">
              <a:solidFill>
                <a:srgbClr val="0033CC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14282" y="4357694"/>
            <a:ext cx="8501122" cy="85725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33CC"/>
                </a:solidFill>
              </a:rPr>
              <a:t>Техническое значение </a:t>
            </a:r>
            <a:r>
              <a:rPr lang="ru-RU" sz="3200" b="1" dirty="0" smtClean="0">
                <a:solidFill>
                  <a:srgbClr val="0033CC"/>
                </a:solidFill>
              </a:rPr>
              <a:t>- </a:t>
            </a:r>
            <a:r>
              <a:rPr lang="ru-RU" dirty="0" smtClean="0">
                <a:solidFill>
                  <a:srgbClr val="0033CC"/>
                </a:solidFill>
              </a:rPr>
              <a:t>горох посевной, фасоль обыкновенная, соя, арахис</a:t>
            </a:r>
            <a:endParaRPr lang="ru-RU" b="1" dirty="0">
              <a:solidFill>
                <a:srgbClr val="0033CC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14282" y="5643578"/>
            <a:ext cx="8572560" cy="85725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33CC"/>
                </a:solidFill>
              </a:rPr>
              <a:t>Агротехническое значение </a:t>
            </a:r>
            <a:r>
              <a:rPr lang="ru-RU" sz="3200" b="1" dirty="0" smtClean="0">
                <a:solidFill>
                  <a:srgbClr val="0033CC"/>
                </a:solidFill>
              </a:rPr>
              <a:t>- </a:t>
            </a:r>
            <a:r>
              <a:rPr lang="ru-RU" dirty="0" smtClean="0">
                <a:solidFill>
                  <a:srgbClr val="0033CC"/>
                </a:solidFill>
              </a:rPr>
              <a:t>оставляют с пожнивными остатками 40-100 кг азота на 1 га, что приравнивается к 10-20 т/га навоза</a:t>
            </a:r>
            <a:r>
              <a:rPr lang="ru-RU" dirty="0" smtClean="0"/>
              <a:t>. </a:t>
            </a:r>
            <a:endParaRPr lang="ru-RU" b="1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agro-archive.ru/uploads/posts/2014-03/1396103332_148_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368" t="16996" r="8525"/>
          <a:stretch/>
        </p:blipFill>
        <p:spPr bwMode="auto">
          <a:xfrm>
            <a:off x="323529" y="1988840"/>
            <a:ext cx="8424936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755576" y="620688"/>
            <a:ext cx="7128792" cy="9144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33CC"/>
                </a:solidFill>
              </a:rPr>
              <a:t>Химический состав семян зернобобовых культур</a:t>
            </a:r>
            <a:endParaRPr lang="ru-RU" sz="3200" b="1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7768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14282" y="571480"/>
            <a:ext cx="8715375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0850" algn="just" eaLnBrk="0" hangingPunct="0">
              <a:tabLst>
                <a:tab pos="1730375" algn="l"/>
              </a:tabLst>
            </a:pPr>
            <a:r>
              <a:rPr lang="ru-RU" sz="2400" b="1" dirty="0">
                <a:solidFill>
                  <a:srgbClr val="483BAB"/>
                </a:solidFill>
                <a:latin typeface="Times New Roman" pitchFamily="18" charset="0"/>
                <a:cs typeface="Times New Roman" pitchFamily="18" charset="0"/>
              </a:rPr>
              <a:t>Белки или протеины – это высокомолекулярные органические соединения, построенные из остатков аминокислот</a:t>
            </a:r>
            <a:r>
              <a:rPr lang="ru-RU" sz="2400" dirty="0">
                <a:solidFill>
                  <a:srgbClr val="483BAB"/>
                </a:solidFill>
                <a:latin typeface="Times New Roman" pitchFamily="18" charset="0"/>
                <a:cs typeface="Times New Roman" pitchFamily="18" charset="0"/>
              </a:rPr>
              <a:t>. Они играют важнейшую роль в жизнедеятельности всех организмов, обитающих на земле. Именно с момента возникновения белков началась жизнь вообще. </a:t>
            </a:r>
            <a:r>
              <a:rPr lang="ru-RU" sz="2400" b="1" dirty="0">
                <a:solidFill>
                  <a:srgbClr val="483BAB"/>
                </a:solidFill>
                <a:latin typeface="Times New Roman" pitchFamily="18" charset="0"/>
                <a:cs typeface="Times New Roman" pitchFamily="18" charset="0"/>
              </a:rPr>
              <a:t>Протеины входят в состав клеток и тканей</a:t>
            </a:r>
            <a:r>
              <a:rPr lang="ru-RU" sz="2400" dirty="0">
                <a:solidFill>
                  <a:srgbClr val="483BAB"/>
                </a:solidFill>
                <a:latin typeface="Times New Roman" pitchFamily="18" charset="0"/>
                <a:cs typeface="Times New Roman" pitchFamily="18" charset="0"/>
              </a:rPr>
              <a:t>, играют роль не только структурных агентов, но и </a:t>
            </a:r>
            <a:r>
              <a:rPr lang="ru-RU" sz="2400" b="1" dirty="0">
                <a:solidFill>
                  <a:srgbClr val="483BAB"/>
                </a:solidFill>
                <a:latin typeface="Times New Roman" pitchFamily="18" charset="0"/>
                <a:cs typeface="Times New Roman" pitchFamily="18" charset="0"/>
              </a:rPr>
              <a:t>обеспечивают процессы жизнедеятельности организма</a:t>
            </a:r>
            <a:r>
              <a:rPr lang="ru-RU" sz="2400" dirty="0">
                <a:solidFill>
                  <a:srgbClr val="483BAB"/>
                </a:solidFill>
                <a:latin typeface="Times New Roman" pitchFamily="18" charset="0"/>
                <a:cs typeface="Times New Roman" pitchFamily="18" charset="0"/>
              </a:rPr>
              <a:t>. Все </a:t>
            </a:r>
            <a:r>
              <a:rPr lang="ru-RU" sz="2400" b="1" dirty="0">
                <a:solidFill>
                  <a:srgbClr val="483BAB"/>
                </a:solidFill>
                <a:latin typeface="Times New Roman" pitchFamily="18" charset="0"/>
                <a:cs typeface="Times New Roman" pitchFamily="18" charset="0"/>
              </a:rPr>
              <a:t>каталитические процессы</a:t>
            </a:r>
            <a:r>
              <a:rPr lang="ru-RU" sz="2400" dirty="0">
                <a:solidFill>
                  <a:srgbClr val="483BAB"/>
                </a:solidFill>
                <a:latin typeface="Times New Roman" pitchFamily="18" charset="0"/>
                <a:cs typeface="Times New Roman" pitchFamily="18" charset="0"/>
              </a:rPr>
              <a:t> регулируются белковыми веществами (ферменты, гормоны). </a:t>
            </a:r>
            <a:r>
              <a:rPr lang="ru-RU" sz="2400" b="1" dirty="0">
                <a:solidFill>
                  <a:srgbClr val="483BAB"/>
                </a:solidFill>
                <a:latin typeface="Times New Roman" pitchFamily="18" charset="0"/>
                <a:cs typeface="Times New Roman" pitchFamily="18" charset="0"/>
              </a:rPr>
              <a:t>Транспортные функции</a:t>
            </a:r>
            <a:r>
              <a:rPr lang="ru-RU" sz="2400" dirty="0">
                <a:solidFill>
                  <a:srgbClr val="483BAB"/>
                </a:solidFill>
                <a:latin typeface="Times New Roman" pitchFamily="18" charset="0"/>
                <a:cs typeface="Times New Roman" pitchFamily="18" charset="0"/>
              </a:rPr>
              <a:t> – перенос кислорода (гемоглобин, </a:t>
            </a:r>
            <a:r>
              <a:rPr lang="ru-RU" sz="2400" dirty="0" err="1">
                <a:solidFill>
                  <a:srgbClr val="483BAB"/>
                </a:solidFill>
                <a:latin typeface="Times New Roman" pitchFamily="18" charset="0"/>
                <a:cs typeface="Times New Roman" pitchFamily="18" charset="0"/>
              </a:rPr>
              <a:t>церуллоплазмин</a:t>
            </a:r>
            <a:r>
              <a:rPr lang="ru-RU" sz="2400" dirty="0">
                <a:solidFill>
                  <a:srgbClr val="483BAB"/>
                </a:solidFill>
                <a:latin typeface="Times New Roman" pitchFamily="18" charset="0"/>
                <a:cs typeface="Times New Roman" pitchFamily="18" charset="0"/>
              </a:rPr>
              <a:t>), потребление веществ и транспорт их через мембрану клетки у растений.</a:t>
            </a:r>
          </a:p>
          <a:p>
            <a:pPr indent="450850" algn="just" eaLnBrk="0" hangingPunct="0">
              <a:tabLst>
                <a:tab pos="1730375" algn="l"/>
              </a:tabLst>
            </a:pPr>
            <a:r>
              <a:rPr lang="ru-RU" sz="2400" dirty="0">
                <a:solidFill>
                  <a:srgbClr val="483BAB"/>
                </a:solidFill>
                <a:latin typeface="Times New Roman" pitchFamily="18" charset="0"/>
                <a:cs typeface="Times New Roman" pitchFamily="18" charset="0"/>
              </a:rPr>
              <a:t>Белки выполняют </a:t>
            </a:r>
            <a:r>
              <a:rPr lang="ru-RU" sz="2400" b="1" dirty="0">
                <a:solidFill>
                  <a:srgbClr val="483BAB"/>
                </a:solidFill>
                <a:latin typeface="Times New Roman" pitchFamily="18" charset="0"/>
                <a:cs typeface="Times New Roman" pitchFamily="18" charset="0"/>
              </a:rPr>
              <a:t>защитные функции</a:t>
            </a:r>
            <a:r>
              <a:rPr lang="ru-RU" sz="2400" dirty="0">
                <a:solidFill>
                  <a:srgbClr val="483BAB"/>
                </a:solidFill>
                <a:latin typeface="Times New Roman" pitchFamily="18" charset="0"/>
                <a:cs typeface="Times New Roman" pitchFamily="18" charset="0"/>
              </a:rPr>
              <a:t> (антитела, тромбин), а также функции преобразования всех видов энергии в организме.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tudfiles.net/html/2706/152/html_stweY6S5eL.Jux1/img-IaiHP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695420"/>
            <a:ext cx="7881548" cy="5376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4989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studfiles.net/html/2706/152/html_stweY6S5eL.Jux1/img-MYC1K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260648"/>
            <a:ext cx="7632848" cy="6459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24682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36679751"/>
              </p:ext>
            </p:extLst>
          </p:nvPr>
        </p:nvGraphicFramePr>
        <p:xfrm>
          <a:off x="467544" y="980730"/>
          <a:ext cx="8208913" cy="5616623"/>
        </p:xfrm>
        <a:graphic>
          <a:graphicData uri="http://schemas.openxmlformats.org/drawingml/2006/table">
            <a:tbl>
              <a:tblPr/>
              <a:tblGrid>
                <a:gridCol w="3227562"/>
                <a:gridCol w="1016903"/>
                <a:gridCol w="2579103"/>
                <a:gridCol w="1385345"/>
              </a:tblGrid>
              <a:tr h="780688">
                <a:tc>
                  <a:txBody>
                    <a:bodyPr/>
                    <a:lstStyle/>
                    <a:p>
                      <a:pPr algn="just"/>
                      <a:r>
                        <a:rPr lang="ru-RU" sz="1800" b="1" dirty="0">
                          <a:effectLst/>
                        </a:rPr>
                        <a:t>Продукт</a:t>
                      </a:r>
                      <a:endParaRPr lang="ru-RU" sz="1800" dirty="0">
                        <a:effectLst/>
                      </a:endParaRPr>
                    </a:p>
                  </a:txBody>
                  <a:tcPr marL="66218" marR="66218" marT="66218" marB="6621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>
                          <a:effectLst/>
                        </a:rPr>
                        <a:t>г/100г</a:t>
                      </a:r>
                      <a:endParaRPr lang="ru-RU" sz="1800">
                        <a:effectLst/>
                      </a:endParaRPr>
                    </a:p>
                  </a:txBody>
                  <a:tcPr marL="66218" marR="66218" marT="66218" marB="6621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>
                          <a:effectLst/>
                        </a:rPr>
                        <a:t>Продукт</a:t>
                      </a:r>
                      <a:endParaRPr lang="ru-RU" sz="1800">
                        <a:effectLst/>
                      </a:endParaRPr>
                    </a:p>
                  </a:txBody>
                  <a:tcPr marL="66218" marR="66218" marT="66218" marB="6621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>
                          <a:effectLst/>
                        </a:rPr>
                        <a:t>г/100г</a:t>
                      </a:r>
                      <a:endParaRPr lang="ru-RU" sz="1800">
                        <a:effectLst/>
                      </a:endParaRPr>
                    </a:p>
                  </a:txBody>
                  <a:tcPr marL="66218" marR="66218" marT="66218" marB="6621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6247">
                <a:tc>
                  <a:txBody>
                    <a:bodyPr/>
                    <a:lstStyle/>
                    <a:p>
                      <a:pPr algn="just"/>
                      <a:r>
                        <a:rPr lang="ru-RU" sz="1800">
                          <a:effectLst/>
                        </a:rPr>
                        <a:t>Соя</a:t>
                      </a:r>
                    </a:p>
                  </a:txBody>
                  <a:tcPr marL="66218" marR="66218" marT="66218" marB="6621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>
                          <a:effectLst/>
                        </a:rPr>
                        <a:t>34-35</a:t>
                      </a:r>
                    </a:p>
                  </a:txBody>
                  <a:tcPr marL="66218" marR="66218" marT="66218" marB="6621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>
                          <a:effectLst/>
                        </a:rPr>
                        <a:t>Куры</a:t>
                      </a:r>
                    </a:p>
                  </a:txBody>
                  <a:tcPr marL="66218" marR="66218" marT="66218" marB="6621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>
                          <a:effectLst/>
                        </a:rPr>
                        <a:t>18-21</a:t>
                      </a:r>
                    </a:p>
                  </a:txBody>
                  <a:tcPr marL="66218" marR="66218" marT="66218" marB="6621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0688">
                <a:tc>
                  <a:txBody>
                    <a:bodyPr/>
                    <a:lstStyle/>
                    <a:p>
                      <a:pPr algn="just"/>
                      <a:r>
                        <a:rPr lang="ru-RU" sz="1800">
                          <a:effectLst/>
                        </a:rPr>
                        <a:t>Икра осетровая, кетовая</a:t>
                      </a:r>
                    </a:p>
                  </a:txBody>
                  <a:tcPr marL="66218" marR="66218" marT="66218" marB="6621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>
                          <a:effectLst/>
                        </a:rPr>
                        <a:t>29-32</a:t>
                      </a:r>
                    </a:p>
                  </a:txBody>
                  <a:tcPr marL="66218" marR="66218" marT="66218" marB="6621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>
                          <a:effectLst/>
                        </a:rPr>
                        <a:t>Творог</a:t>
                      </a:r>
                    </a:p>
                  </a:txBody>
                  <a:tcPr marL="66218" marR="66218" marT="66218" marB="6621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>
                          <a:effectLst/>
                        </a:rPr>
                        <a:t>18</a:t>
                      </a:r>
                    </a:p>
                  </a:txBody>
                  <a:tcPr marL="66218" marR="66218" marT="66218" marB="6621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0688">
                <a:tc>
                  <a:txBody>
                    <a:bodyPr/>
                    <a:lstStyle/>
                    <a:p>
                      <a:pPr algn="just"/>
                      <a:r>
                        <a:rPr lang="ru-RU" sz="1800">
                          <a:effectLst/>
                        </a:rPr>
                        <a:t>Сыры (твердые)</a:t>
                      </a:r>
                    </a:p>
                  </a:txBody>
                  <a:tcPr marL="66218" marR="66218" marT="66218" marB="6621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>
                          <a:effectLst/>
                        </a:rPr>
                        <a:t>23-30</a:t>
                      </a:r>
                    </a:p>
                  </a:txBody>
                  <a:tcPr marL="66218" marR="66218" marT="66218" marB="6621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>
                          <a:effectLst/>
                        </a:rPr>
                        <a:t>Карп, минтай, треска</a:t>
                      </a:r>
                    </a:p>
                  </a:txBody>
                  <a:tcPr marL="66218" marR="66218" marT="66218" marB="6621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>
                          <a:effectLst/>
                        </a:rPr>
                        <a:t>16</a:t>
                      </a:r>
                    </a:p>
                  </a:txBody>
                  <a:tcPr marL="66218" marR="66218" marT="66218" marB="6621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95130">
                <a:tc>
                  <a:txBody>
                    <a:bodyPr/>
                    <a:lstStyle/>
                    <a:p>
                      <a:pPr algn="just"/>
                      <a:r>
                        <a:rPr lang="ru-RU" sz="1800">
                          <a:effectLst/>
                        </a:rPr>
                        <a:t>Фасоль</a:t>
                      </a:r>
                    </a:p>
                  </a:txBody>
                  <a:tcPr marL="66218" marR="66218" marT="66218" marB="6621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>
                          <a:effectLst/>
                        </a:rPr>
                        <a:t>20-21</a:t>
                      </a:r>
                    </a:p>
                  </a:txBody>
                  <a:tcPr marL="66218" marR="66218" marT="66218" marB="6621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>
                          <a:effectLst/>
                        </a:rPr>
                        <a:t>Хлеб из пшеничной муки</a:t>
                      </a:r>
                    </a:p>
                  </a:txBody>
                  <a:tcPr marL="66218" marR="66218" marT="66218" marB="6621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>
                          <a:effectLst/>
                        </a:rPr>
                        <a:t>8-9</a:t>
                      </a:r>
                    </a:p>
                  </a:txBody>
                  <a:tcPr marL="66218" marR="66218" marT="66218" marB="6621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0688">
                <a:tc>
                  <a:txBody>
                    <a:bodyPr/>
                    <a:lstStyle/>
                    <a:p>
                      <a:pPr algn="just"/>
                      <a:r>
                        <a:rPr lang="ru-RU" sz="1800">
                          <a:effectLst/>
                        </a:rPr>
                        <a:t>Говядина</a:t>
                      </a:r>
                    </a:p>
                  </a:txBody>
                  <a:tcPr marL="66218" marR="66218" marT="66218" marB="6621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>
                          <a:effectLst/>
                        </a:rPr>
                        <a:t>19-22</a:t>
                      </a:r>
                    </a:p>
                  </a:txBody>
                  <a:tcPr marL="66218" marR="66218" marT="66218" marB="6621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>
                          <a:effectLst/>
                        </a:rPr>
                        <a:t>Хлеб из ржаной муки</a:t>
                      </a:r>
                    </a:p>
                  </a:txBody>
                  <a:tcPr marL="66218" marR="66218" marT="66218" marB="6621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>
                          <a:effectLst/>
                        </a:rPr>
                        <a:t>6-7</a:t>
                      </a:r>
                    </a:p>
                  </a:txBody>
                  <a:tcPr marL="66218" marR="66218" marT="66218" marB="6621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6247">
                <a:tc>
                  <a:txBody>
                    <a:bodyPr/>
                    <a:lstStyle/>
                    <a:p>
                      <a:pPr algn="just"/>
                      <a:r>
                        <a:rPr lang="ru-RU" sz="1800">
                          <a:effectLst/>
                        </a:rPr>
                        <a:t>Баранина</a:t>
                      </a:r>
                    </a:p>
                  </a:txBody>
                  <a:tcPr marL="66218" marR="66218" marT="66218" marB="6621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>
                          <a:effectLst/>
                        </a:rPr>
                        <a:t>16-21</a:t>
                      </a:r>
                    </a:p>
                  </a:txBody>
                  <a:tcPr marL="66218" marR="66218" marT="66218" marB="6621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>
                          <a:effectLst/>
                        </a:rPr>
                        <a:t>Креветки</a:t>
                      </a:r>
                    </a:p>
                  </a:txBody>
                  <a:tcPr marL="66218" marR="66218" marT="66218" marB="6621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>
                          <a:effectLst/>
                        </a:rPr>
                        <a:t>18,9</a:t>
                      </a:r>
                    </a:p>
                  </a:txBody>
                  <a:tcPr marL="66218" marR="66218" marT="66218" marB="6621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6247">
                <a:tc>
                  <a:txBody>
                    <a:bodyPr/>
                    <a:lstStyle/>
                    <a:p>
                      <a:pPr algn="just"/>
                      <a:r>
                        <a:rPr lang="ru-RU" sz="1800">
                          <a:effectLst/>
                        </a:rPr>
                        <a:t>Свинина</a:t>
                      </a:r>
                    </a:p>
                  </a:txBody>
                  <a:tcPr marL="66218" marR="66218" marT="66218" marB="6621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>
                          <a:effectLst/>
                        </a:rPr>
                        <a:t>12-20</a:t>
                      </a:r>
                    </a:p>
                  </a:txBody>
                  <a:tcPr marL="66218" marR="66218" marT="66218" marB="6621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>
                          <a:effectLst/>
                        </a:rPr>
                        <a:t>Кальмары</a:t>
                      </a:r>
                    </a:p>
                  </a:txBody>
                  <a:tcPr marL="66218" marR="66218" marT="66218" marB="6621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effectLst/>
                        </a:rPr>
                        <a:t>19</a:t>
                      </a:r>
                    </a:p>
                  </a:txBody>
                  <a:tcPr marL="66218" marR="66218" marT="66218" marB="6621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835696" y="260648"/>
            <a:ext cx="59120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/>
              <a:t> 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Основные пищевые источники белка</a:t>
            </a:r>
          </a:p>
        </p:txBody>
      </p:sp>
    </p:spTree>
    <p:extLst>
      <p:ext uri="{BB962C8B-B14F-4D97-AF65-F5344CB8AC3E}">
        <p14:creationId xmlns:p14="http://schemas.microsoft.com/office/powerpoint/2010/main" xmlns="" val="2368012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agro-archive.ru/uploads/posts/2014-03/1396103365_15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684" t="22792" r="9414"/>
          <a:stretch/>
        </p:blipFill>
        <p:spPr bwMode="auto">
          <a:xfrm>
            <a:off x="179512" y="2714620"/>
            <a:ext cx="8503058" cy="3666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214282" y="500042"/>
            <a:ext cx="8424936" cy="172819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33CC"/>
                </a:solidFill>
              </a:rPr>
              <a:t>Аминокислотный состав некоторых продуктов животного происхождения и зернобобовых культур</a:t>
            </a:r>
            <a:endParaRPr lang="ru-RU" sz="3200" b="1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8087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516</TotalTime>
  <Words>531</Words>
  <Application>Microsoft Office PowerPoint</Application>
  <PresentationFormat>Экран (4:3)</PresentationFormat>
  <Paragraphs>69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Эркер</vt:lpstr>
      <vt:lpstr>Лекция № 6  Общая характеристика зернобобовых культур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По отношению к длине дня</vt:lpstr>
      <vt:lpstr>По отношению к влаге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</dc:creator>
  <cp:lastModifiedBy>Агрохимия</cp:lastModifiedBy>
  <cp:revision>22</cp:revision>
  <dcterms:created xsi:type="dcterms:W3CDTF">2016-01-28T09:30:51Z</dcterms:created>
  <dcterms:modified xsi:type="dcterms:W3CDTF">2008-12-31T21:49:06Z</dcterms:modified>
</cp:coreProperties>
</file>